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6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3" r:id="rId10"/>
    <p:sldId id="265" r:id="rId11"/>
    <p:sldId id="266" r:id="rId12"/>
    <p:sldId id="267" r:id="rId13"/>
    <p:sldId id="268" r:id="rId14"/>
    <p:sldId id="274" r:id="rId15"/>
    <p:sldId id="269" r:id="rId16"/>
    <p:sldId id="270" r:id="rId17"/>
    <p:sldId id="271" r:id="rId18"/>
    <p:sldId id="272" r:id="rId19"/>
    <p:sldId id="275" r:id="rId20"/>
    <p:sldId id="273" r:id="rId21"/>
    <p:sldId id="276" r:id="rId22"/>
    <p:sldId id="277" r:id="rId23"/>
    <p:sldId id="278" r:id="rId24"/>
    <p:sldId id="279" r:id="rId25"/>
    <p:sldId id="283" r:id="rId26"/>
    <p:sldId id="280" r:id="rId27"/>
    <p:sldId id="281" r:id="rId28"/>
    <p:sldId id="282" r:id="rId29"/>
    <p:sldId id="284" r:id="rId30"/>
    <p:sldId id="285" r:id="rId31"/>
    <p:sldId id="286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A20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709"/>
    <p:restoredTop sz="95988"/>
  </p:normalViewPr>
  <p:slideViewPr>
    <p:cSldViewPr snapToGrid="0" snapToObjects="1">
      <p:cViewPr>
        <p:scale>
          <a:sx n="76" d="100"/>
          <a:sy n="76" d="100"/>
        </p:scale>
        <p:origin x="760" y="7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536798-3060-1849-977B-D6C7C6E011BE}" type="datetimeFigureOut">
              <a:rPr lang="en-US" smtClean="0"/>
              <a:t>12/15/21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F49C6-E488-4246-9F71-787BA53678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15904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536798-3060-1849-977B-D6C7C6E011BE}" type="datetimeFigureOut">
              <a:rPr lang="en-US" smtClean="0"/>
              <a:t>12/15/21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F49C6-E488-4246-9F71-787BA53678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9387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536798-3060-1849-977B-D6C7C6E011BE}" type="datetimeFigureOut">
              <a:rPr lang="en-US" smtClean="0"/>
              <a:t>12/15/21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F49C6-E488-4246-9F71-787BA53678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4431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536798-3060-1849-977B-D6C7C6E011BE}" type="datetimeFigureOut">
              <a:rPr lang="en-US" smtClean="0"/>
              <a:t>12/15/21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F49C6-E488-4246-9F71-787BA53678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5267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536798-3060-1849-977B-D6C7C6E011BE}" type="datetimeFigureOut">
              <a:rPr lang="en-US" smtClean="0"/>
              <a:t>12/15/21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F49C6-E488-4246-9F71-787BA53678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080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536798-3060-1849-977B-D6C7C6E011BE}" type="datetimeFigureOut">
              <a:rPr lang="en-US" smtClean="0"/>
              <a:t>12/15/21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F49C6-E488-4246-9F71-787BA53678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75894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536798-3060-1849-977B-D6C7C6E011BE}" type="datetimeFigureOut">
              <a:rPr lang="en-US" smtClean="0"/>
              <a:t>12/15/21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F49C6-E488-4246-9F71-787BA53678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3941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536798-3060-1849-977B-D6C7C6E011BE}" type="datetimeFigureOut">
              <a:rPr lang="en-US" smtClean="0"/>
              <a:t>12/15/21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F49C6-E488-4246-9F71-787BA53678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9808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536798-3060-1849-977B-D6C7C6E011BE}" type="datetimeFigureOut">
              <a:rPr lang="en-US" smtClean="0"/>
              <a:t>12/15/21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F49C6-E488-4246-9F71-787BA53678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2814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536798-3060-1849-977B-D6C7C6E011BE}" type="datetimeFigureOut">
              <a:rPr lang="en-US" smtClean="0"/>
              <a:t>12/15/21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F49C6-E488-4246-9F71-787BA53678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5901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536798-3060-1849-977B-D6C7C6E011BE}" type="datetimeFigureOut">
              <a:rPr lang="en-US" smtClean="0"/>
              <a:t>12/15/21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F49C6-E488-4246-9F71-787BA53678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4447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536798-3060-1849-977B-D6C7C6E011BE}" type="datetimeFigureOut">
              <a:rPr lang="en-US" smtClean="0"/>
              <a:t>12/15/21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AF49C6-E488-4246-9F71-787BA53678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350583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3F02415-4D11-AE4A-A4E4-057B218148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>
            <a:outerShdw dist="50800" dir="5220000" sx="1000" sy="1000" algn="ctr" rotWithShape="0">
              <a:srgbClr val="002060">
                <a:alpha val="43000"/>
              </a:srgbClr>
            </a:outerShdw>
          </a:effectLst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D1B7A8C3-F320-174C-9814-2BF1D7E26A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73767" y="4833258"/>
            <a:ext cx="9144000" cy="1655762"/>
          </a:xfrm>
        </p:spPr>
        <p:txBody>
          <a:bodyPr/>
          <a:lstStyle/>
          <a:p>
            <a:pPr algn="r"/>
            <a:r>
              <a:rPr lang="en-US" dirty="0"/>
              <a:t>Abigail Morgan</a:t>
            </a:r>
          </a:p>
          <a:p>
            <a:pPr algn="r"/>
            <a:r>
              <a:rPr lang="en-US" dirty="0"/>
              <a:t>Springboard Data Science Capstone</a:t>
            </a:r>
          </a:p>
          <a:p>
            <a:pPr algn="r"/>
            <a:r>
              <a:rPr lang="en-US" dirty="0"/>
              <a:t>Mentor: Raghu </a:t>
            </a:r>
            <a:r>
              <a:rPr lang="en-US" dirty="0" err="1"/>
              <a:t>Patthar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563CB3-5282-984D-B4F6-46F11A5521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73768" y="838200"/>
            <a:ext cx="9143999" cy="2590800"/>
          </a:xfrm>
          <a:effectLst>
            <a:outerShdw blurRad="50800" dist="50800" dir="5400000" algn="ctr" rotWithShape="0">
              <a:srgbClr val="1A2033"/>
            </a:outerShdw>
          </a:effectLst>
        </p:spPr>
        <p:txBody>
          <a:bodyPr>
            <a:normAutofit/>
          </a:bodyPr>
          <a:lstStyle/>
          <a:p>
            <a:pPr algn="r"/>
            <a:r>
              <a:rPr lang="en-US" sz="4000" b="1" dirty="0">
                <a:effectLst>
                  <a:outerShdw blurRad="50800" dist="50800" dir="5400000" algn="ctr" rotWithShape="0">
                    <a:srgbClr val="1A2033"/>
                  </a:outerShdw>
                </a:effectLst>
              </a:rPr>
              <a:t>COV</a:t>
            </a:r>
            <a:r>
              <a:rPr lang="en-US" sz="4400" b="1" dirty="0">
                <a:effectLst>
                  <a:outerShdw blurRad="50800" dist="50800" dir="5400000" algn="ctr" rotWithShape="0">
                    <a:srgbClr val="1A2033"/>
                  </a:outerShdw>
                </a:effectLst>
              </a:rPr>
              <a:t>ID-19 Infection Rates and Weather Variables in Massachusetts, </a:t>
            </a:r>
            <a:br>
              <a:rPr lang="en-US" sz="4400" b="1" dirty="0">
                <a:effectLst>
                  <a:outerShdw blurRad="50800" dist="50800" dir="5400000" algn="ctr" rotWithShape="0">
                    <a:srgbClr val="1A2033"/>
                  </a:outerShdw>
                </a:effectLst>
              </a:rPr>
            </a:br>
            <a:r>
              <a:rPr lang="en-US" sz="4400" b="1" dirty="0">
                <a:effectLst>
                  <a:outerShdw blurRad="50800" dist="50800" dir="5400000" algn="ctr" rotWithShape="0">
                    <a:srgbClr val="1A2033"/>
                  </a:outerShdw>
                </a:effectLst>
              </a:rPr>
              <a:t>Connecticut, Vermont,</a:t>
            </a:r>
            <a:br>
              <a:rPr lang="en-US" sz="4400" b="1" dirty="0">
                <a:effectLst>
                  <a:outerShdw blurRad="50800" dist="50800" dir="5400000" algn="ctr" rotWithShape="0">
                    <a:srgbClr val="1A2033"/>
                  </a:outerShdw>
                </a:effectLst>
              </a:rPr>
            </a:br>
            <a:r>
              <a:rPr lang="en-US" sz="4400" b="1" dirty="0">
                <a:effectLst>
                  <a:outerShdw blurRad="50800" dist="50800" dir="5400000" algn="ctr" rotWithShape="0">
                    <a:srgbClr val="1A2033"/>
                  </a:outerShdw>
                </a:effectLst>
              </a:rPr>
              <a:t> and Maine</a:t>
            </a:r>
            <a:endParaRPr lang="en-US" sz="4400" dirty="0">
              <a:effectLst>
                <a:outerShdw blurRad="50800" dist="50800" dir="5400000" algn="ctr" rotWithShape="0">
                  <a:srgbClr val="1A2033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536170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4BA50F-5FA9-D74C-9BA0-F5EF5B3E5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2">
                    <a:lumMod val="20000"/>
                    <a:lumOff val="80000"/>
                  </a:schemeClr>
                </a:solidFill>
              </a:rPr>
              <a:t>CT Missing Values: Before and After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27C8B47-3C1E-B547-BEE4-6420F3E1D9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791" y="2310719"/>
            <a:ext cx="6067367" cy="296901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F41C76B-C270-F141-9A90-92A307D9B8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6860" y="2299514"/>
            <a:ext cx="5870104" cy="2994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5987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BDA4CA-3B98-0444-B597-E1F5390431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1614" y="-14288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2">
                    <a:lumMod val="20000"/>
                    <a:lumOff val="80000"/>
                  </a:schemeClr>
                </a:solidFill>
              </a:rPr>
              <a:t>Distribution of case counts per weekday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F62119B-FE85-044A-AB46-85B2059F7F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63314" y="1031150"/>
            <a:ext cx="7465372" cy="5660162"/>
          </a:xfrm>
        </p:spPr>
      </p:pic>
    </p:spTree>
    <p:extLst>
      <p:ext uri="{BB962C8B-B14F-4D97-AF65-F5344CB8AC3E}">
        <p14:creationId xmlns:p14="http://schemas.microsoft.com/office/powerpoint/2010/main" val="36236179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ABAB8-8C4F-EE48-AD28-179DA5A245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0688" y="-14287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2">
                    <a:lumMod val="20000"/>
                    <a:lumOff val="80000"/>
                  </a:schemeClr>
                </a:solidFill>
              </a:rPr>
              <a:t>Distribution of case counts per month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2AA55F8-4B21-874E-9267-2D8C80B7E4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87780" y="942976"/>
            <a:ext cx="7416439" cy="5762625"/>
          </a:xfrm>
        </p:spPr>
      </p:pic>
    </p:spTree>
    <p:extLst>
      <p:ext uri="{BB962C8B-B14F-4D97-AF65-F5344CB8AC3E}">
        <p14:creationId xmlns:p14="http://schemas.microsoft.com/office/powerpoint/2010/main" val="23383027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3C4A1C-71B2-F04B-9E68-B2F21EF5B4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7850" y="-134937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2">
                    <a:lumMod val="20000"/>
                    <a:lumOff val="80000"/>
                  </a:schemeClr>
                </a:solidFill>
              </a:rPr>
              <a:t>Distribution of case counts per state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24F367F-6890-5242-ADD2-BCFE816011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28018" y="928688"/>
            <a:ext cx="5754920" cy="5929312"/>
          </a:xfrm>
        </p:spPr>
      </p:pic>
    </p:spTree>
    <p:extLst>
      <p:ext uri="{BB962C8B-B14F-4D97-AF65-F5344CB8AC3E}">
        <p14:creationId xmlns:p14="http://schemas.microsoft.com/office/powerpoint/2010/main" val="2888304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1C958-9558-DD45-AF57-A6686E5472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Visualizing patterns over time</a:t>
            </a:r>
          </a:p>
        </p:txBody>
      </p:sp>
    </p:spTree>
    <p:extLst>
      <p:ext uri="{BB962C8B-B14F-4D97-AF65-F5344CB8AC3E}">
        <p14:creationId xmlns:p14="http://schemas.microsoft.com/office/powerpoint/2010/main" val="7687878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B048C6-9A18-3F45-8F09-0DCBB04AF1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562" y="217487"/>
            <a:ext cx="10515600" cy="1325563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8D6BD88-1C2C-C941-83D4-B47F932B8E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03125" y="100013"/>
            <a:ext cx="12295125" cy="6540500"/>
          </a:xfrm>
        </p:spPr>
      </p:pic>
    </p:spTree>
    <p:extLst>
      <p:ext uri="{BB962C8B-B14F-4D97-AF65-F5344CB8AC3E}">
        <p14:creationId xmlns:p14="http://schemas.microsoft.com/office/powerpoint/2010/main" val="37649368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15EF0-D672-0549-A19A-9A8B6D7D0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988" y="107949"/>
            <a:ext cx="10515600" cy="1325563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B5906A1-3F22-0648-B418-477FAB79A3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233465"/>
            <a:ext cx="12192000" cy="6391070"/>
          </a:xfrm>
        </p:spPr>
      </p:pic>
    </p:spTree>
    <p:extLst>
      <p:ext uri="{BB962C8B-B14F-4D97-AF65-F5344CB8AC3E}">
        <p14:creationId xmlns:p14="http://schemas.microsoft.com/office/powerpoint/2010/main" val="7872432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19132-8788-D348-9F0D-FAADCC95BE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987" y="179388"/>
            <a:ext cx="10515600" cy="1325563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6C6196D-57AA-404A-874A-B0F1411EAA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331230"/>
            <a:ext cx="12192000" cy="6347381"/>
          </a:xfrm>
        </p:spPr>
      </p:pic>
    </p:spTree>
    <p:extLst>
      <p:ext uri="{BB962C8B-B14F-4D97-AF65-F5344CB8AC3E}">
        <p14:creationId xmlns:p14="http://schemas.microsoft.com/office/powerpoint/2010/main" val="22274895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8F755-D1C7-584B-9AED-BFE4D187C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E2F53EF-99DF-C341-BBC9-F414C98A8C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77901" y="182562"/>
            <a:ext cx="12269901" cy="6492875"/>
          </a:xfrm>
        </p:spPr>
      </p:pic>
    </p:spTree>
    <p:extLst>
      <p:ext uri="{BB962C8B-B14F-4D97-AF65-F5344CB8AC3E}">
        <p14:creationId xmlns:p14="http://schemas.microsoft.com/office/powerpoint/2010/main" val="12321103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E5026-A2F3-B94B-A6A7-8E06A236D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Visualizing relationships between features</a:t>
            </a:r>
          </a:p>
        </p:txBody>
      </p:sp>
    </p:spTree>
    <p:extLst>
      <p:ext uri="{BB962C8B-B14F-4D97-AF65-F5344CB8AC3E}">
        <p14:creationId xmlns:p14="http://schemas.microsoft.com/office/powerpoint/2010/main" val="23734669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0C509-B458-6B48-B1DD-25C77AEA59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>
                  <a:outerShdw blurRad="50800" dist="50800" dir="5400000" algn="ctr" rotWithShape="0">
                    <a:schemeClr val="tx2">
                      <a:lumMod val="50000"/>
                    </a:schemeClr>
                  </a:outerShdw>
                </a:effectLst>
              </a:rPr>
              <a:t>Epidemiological effects of weather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E9613C-582F-444B-AC5D-0C707616F9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2188" y="1974214"/>
            <a:ext cx="10515600" cy="4351338"/>
          </a:xfrm>
        </p:spPr>
        <p:txBody>
          <a:bodyPr/>
          <a:lstStyle/>
          <a:p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Transmission dynamics</a:t>
            </a:r>
          </a:p>
          <a:p>
            <a:endParaRPr lang="en-US" sz="3200" dirty="0">
              <a:solidFill>
                <a:schemeClr val="tx2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sz="3200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Host susceptibility</a:t>
            </a:r>
          </a:p>
          <a:p>
            <a:endParaRPr lang="en-US" sz="3200" dirty="0">
              <a:solidFill>
                <a:schemeClr val="tx2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sz="3200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Virus survival 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8816794-8CCD-8F4E-8064-D3AC68F618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1036" y="1974214"/>
            <a:ext cx="6208776" cy="4139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9936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B9B390-F4C7-A040-8C8C-B11946048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3989" y="638032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Massachusetts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33F1135-BF52-A940-947E-47E9279704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3825" y="2506662"/>
            <a:ext cx="9132030" cy="435133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667C231-C7EC-8048-84F8-8FB9A8072E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94964"/>
            <a:ext cx="5972175" cy="2841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0202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875FA-6165-924B-B353-C6A628717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456406"/>
            <a:ext cx="10515600" cy="1325563"/>
          </a:xfrm>
        </p:spPr>
        <p:txBody>
          <a:bodyPr/>
          <a:lstStyle/>
          <a:p>
            <a:r>
              <a:rPr lang="en-US" dirty="0"/>
              <a:t>Vermont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8B97664-4109-4E48-B2B3-68F679F4EF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436" y="2181225"/>
            <a:ext cx="9909274" cy="4619626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910B2A9-DFEC-B74C-8898-75417ABD7D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9403" y="57149"/>
            <a:ext cx="5831161" cy="2831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9308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4FA19-C3C5-8C48-925B-237DEE38D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5413" y="530225"/>
            <a:ext cx="10515600" cy="1325563"/>
          </a:xfrm>
        </p:spPr>
        <p:txBody>
          <a:bodyPr/>
          <a:lstStyle/>
          <a:p>
            <a:r>
              <a:rPr lang="en-US" dirty="0"/>
              <a:t>Maine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41D5E9B-C48B-B341-A58B-DAAC6A39F8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2386013"/>
            <a:ext cx="9357914" cy="461486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1FCEBD5-2898-334E-8BCC-31BDF7E8B1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3638" y="0"/>
            <a:ext cx="6076948" cy="2975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687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E503C-AFB4-9141-BCC4-E847FBEE68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8250" y="407987"/>
            <a:ext cx="10515600" cy="1325563"/>
          </a:xfrm>
        </p:spPr>
        <p:txBody>
          <a:bodyPr/>
          <a:lstStyle/>
          <a:p>
            <a:r>
              <a:rPr lang="en-US" dirty="0"/>
              <a:t>Connecticut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FF683CD-9612-5F41-A6E9-2F05460F39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2506662"/>
            <a:ext cx="9130406" cy="435133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34E6182-D55F-EE45-BFDB-0996C5F965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7704"/>
            <a:ext cx="6144318" cy="2922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061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617E7B-997D-3545-87CB-39F9445459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575" y="115888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2">
                    <a:lumMod val="20000"/>
                    <a:lumOff val="80000"/>
                  </a:schemeClr>
                </a:solidFill>
              </a:rPr>
              <a:t>Feature correlation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5753BD-BB48-224F-99A8-848A1DF2CD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7599" y="61119"/>
            <a:ext cx="6614864" cy="67357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3E96596-7570-6648-8A6E-08E555F9D543}"/>
              </a:ext>
            </a:extLst>
          </p:cNvPr>
          <p:cNvSpPr txBox="1"/>
          <p:nvPr/>
        </p:nvSpPr>
        <p:spPr>
          <a:xfrm>
            <a:off x="409574" y="1557338"/>
            <a:ext cx="4619625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Average temperatures and confirmed case counts: near-black squares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Massachusetts values are grouped most closely with Connecticut values = geographical grouping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Vermont values grouped most closely with Maine values = geographical grouping</a:t>
            </a:r>
          </a:p>
        </p:txBody>
      </p:sp>
    </p:spTree>
    <p:extLst>
      <p:ext uri="{BB962C8B-B14F-4D97-AF65-F5344CB8AC3E}">
        <p14:creationId xmlns:p14="http://schemas.microsoft.com/office/powerpoint/2010/main" val="21090039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88A7E1-7EBB-4C40-9028-5F7C2F47C6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Engineering</a:t>
            </a:r>
          </a:p>
        </p:txBody>
      </p:sp>
    </p:spTree>
    <p:extLst>
      <p:ext uri="{BB962C8B-B14F-4D97-AF65-F5344CB8AC3E}">
        <p14:creationId xmlns:p14="http://schemas.microsoft.com/office/powerpoint/2010/main" val="30233028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95CF5A-5D88-524A-AF9C-C3E74156ED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463" y="247650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2">
                    <a:lumMod val="20000"/>
                    <a:lumOff val="80000"/>
                  </a:schemeClr>
                </a:solidFill>
              </a:rPr>
              <a:t>Lagged weather variables: TAVG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620445-617E-1F44-AC33-63B780C767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463" y="1372542"/>
            <a:ext cx="7227888" cy="505207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2711523-4C71-AB47-81C4-94A953FB25C6}"/>
              </a:ext>
            </a:extLst>
          </p:cNvPr>
          <p:cNvSpPr txBox="1"/>
          <p:nvPr/>
        </p:nvSpPr>
        <p:spPr>
          <a:xfrm>
            <a:off x="8129588" y="1372542"/>
            <a:ext cx="3929062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Possibly a correlation between some states and a lagged value of TAVG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At least 50% of the data do not indicate a correlation with lagged values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Lagged TAVG will not be considered in this project</a:t>
            </a:r>
          </a:p>
        </p:txBody>
      </p:sp>
    </p:spTree>
    <p:extLst>
      <p:ext uri="{BB962C8B-B14F-4D97-AF65-F5344CB8AC3E}">
        <p14:creationId xmlns:p14="http://schemas.microsoft.com/office/powerpoint/2010/main" val="17581864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06EE58-A0B4-B14B-BDCE-2DD19B15F2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8184" y="165099"/>
            <a:ext cx="10515600" cy="1325563"/>
          </a:xfrm>
        </p:spPr>
        <p:txBody>
          <a:bodyPr/>
          <a:lstStyle/>
          <a:p>
            <a:r>
              <a:rPr lang="en-US" dirty="0"/>
              <a:t>Lagged weather variables: PRCP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884221D-9436-BA49-B60E-6205522563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3875" y="1554370"/>
            <a:ext cx="7096676" cy="488791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ADAC8FB-8EB2-5048-B159-637D59E217A8}"/>
              </a:ext>
            </a:extLst>
          </p:cNvPr>
          <p:cNvSpPr txBox="1"/>
          <p:nvPr/>
        </p:nvSpPr>
        <p:spPr>
          <a:xfrm>
            <a:off x="8229601" y="1366837"/>
            <a:ext cx="3700462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All states demonstrate a higher correlation between lagged PRCP values and COVID-19 cases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None agree on a optimal lagged value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Maximum correlation improvement with lagged PRCP: 0.1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There is no clear pattern in the trends, suggesting these results may very likely be random</a:t>
            </a:r>
          </a:p>
        </p:txBody>
      </p:sp>
    </p:spTree>
    <p:extLst>
      <p:ext uri="{BB962C8B-B14F-4D97-AF65-F5344CB8AC3E}">
        <p14:creationId xmlns:p14="http://schemas.microsoft.com/office/powerpoint/2010/main" val="5362550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F9E4B-4D5F-1D46-9F3D-2C8DA5B58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One-hot-encoding categorical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AAC1E2-3B97-874D-850D-6B3BFEE2D5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502733"/>
          </a:xfrm>
        </p:spPr>
        <p:txBody>
          <a:bodyPr/>
          <a:lstStyle/>
          <a:p>
            <a:r>
              <a:rPr lang="en-US" dirty="0"/>
              <a:t>‘</a:t>
            </a:r>
            <a:r>
              <a:rPr lang="en-US" dirty="0" err="1"/>
              <a:t>state_id</a:t>
            </a:r>
            <a:r>
              <a:rPr lang="en-US" dirty="0"/>
              <a:t>’ must be one-hot-encoded</a:t>
            </a:r>
          </a:p>
          <a:p>
            <a:r>
              <a:rPr lang="en-US" dirty="0"/>
              <a:t>‘Month’ and ‘</a:t>
            </a:r>
            <a:r>
              <a:rPr lang="en-US" dirty="0" err="1"/>
              <a:t>day_of_week</a:t>
            </a:r>
            <a:r>
              <a:rPr lang="en-US" dirty="0"/>
              <a:t>’ could be represented categorically or numerically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F62991-D745-3A4A-A8A5-3DD70FEA8C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9262" y="3014663"/>
            <a:ext cx="7627664" cy="15541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8F3EC7A-ADD8-6148-9E94-7CC00360CF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9260" y="4990141"/>
            <a:ext cx="7627665" cy="150273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7788EA0-B303-C041-A172-84BB7019BEDD}"/>
              </a:ext>
            </a:extLst>
          </p:cNvPr>
          <p:cNvSpPr txBox="1"/>
          <p:nvPr/>
        </p:nvSpPr>
        <p:spPr>
          <a:xfrm>
            <a:off x="1328854" y="3423424"/>
            <a:ext cx="271938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With only ‘</a:t>
            </a:r>
            <a:r>
              <a:rPr lang="en-US" dirty="0" err="1"/>
              <a:t>state_id</a:t>
            </a:r>
            <a:r>
              <a:rPr lang="en-US" dirty="0"/>
              <a:t>’ one-hot-encoded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With all three columns one-hot-encoded</a:t>
            </a:r>
          </a:p>
        </p:txBody>
      </p:sp>
    </p:spTree>
    <p:extLst>
      <p:ext uri="{BB962C8B-B14F-4D97-AF65-F5344CB8AC3E}">
        <p14:creationId xmlns:p14="http://schemas.microsoft.com/office/powerpoint/2010/main" val="1219516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2AF5B4-75B6-FC4A-942A-2FF9B7120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Weights and results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2389CFE-9007-4442-995D-32A304BCF9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31467" y="1470555"/>
            <a:ext cx="5334000" cy="24130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4652F5A-C2D5-BC4A-9A23-B2190121B9C7}"/>
              </a:ext>
            </a:extLst>
          </p:cNvPr>
          <p:cNvSpPr txBox="1"/>
          <p:nvPr/>
        </p:nvSpPr>
        <p:spPr>
          <a:xfrm>
            <a:off x="838200" y="1690688"/>
            <a:ext cx="480906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After tuning the hyperparameters of a Random Forest Regressor, Extra Trees Regressor, and </a:t>
            </a:r>
            <a:r>
              <a:rPr lang="en-US" sz="2400" dirty="0" err="1"/>
              <a:t>CatBoost</a:t>
            </a:r>
            <a:r>
              <a:rPr lang="en-US" sz="2400" dirty="0"/>
              <a:t> Regressor, feeding them into a Voting Regressor and determining the optimal weights of each estimator, the final model metrics were: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B68D67C-4326-3A43-9E22-840445F7C8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5767" y="4707995"/>
            <a:ext cx="9931400" cy="135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8467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0157A-60EE-2845-A057-D4BED5968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>
                  <a:outerShdw blurRad="50800" dist="50800" dir="5400000" algn="ctr" rotWithShape="0">
                    <a:schemeClr val="tx2">
                      <a:lumMod val="50000"/>
                    </a:schemeClr>
                  </a:outerShdw>
                </a:effectLst>
              </a:rPr>
              <a:t>Behavioral effects of weather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CC7C0D-E33D-6446-963F-1DE7482E0A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51490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Social distancing</a:t>
            </a:r>
          </a:p>
          <a:p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Mobility levels</a:t>
            </a:r>
          </a:p>
          <a:p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Frequency and location of social gatherings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870ABF-0432-604B-BAF7-33CF958A06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7567" y="1487494"/>
            <a:ext cx="5856748" cy="3883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7240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AA37BD-2BE5-DA41-A228-E45C0A367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Importance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58C361B-FAA7-2A43-B449-3BF2C21005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37296" y="1690688"/>
            <a:ext cx="6457504" cy="4731650"/>
          </a:xfrm>
        </p:spPr>
      </p:pic>
    </p:spTree>
    <p:extLst>
      <p:ext uri="{BB962C8B-B14F-4D97-AF65-F5344CB8AC3E}">
        <p14:creationId xmlns:p14="http://schemas.microsoft.com/office/powerpoint/2010/main" val="24642998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24A1B-15F4-9746-9D7B-76352F522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1626899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AC497F-7C94-D841-8DB7-6E11E791E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Guiding questions: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3CBF0D-BAF7-8542-A8EC-50B487B14D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What correlation, if any, can be demonstrated between COVID-19 infection rates and weather variables (specifically temperature and precipitation) in Massachusetts, Connecticut, Maine, and Vermont?</a:t>
            </a:r>
          </a:p>
          <a:p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What are the capabilities and limitations of a model that uses these weather variables to predict COVID-19 infection rates?</a:t>
            </a:r>
          </a:p>
          <a:p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What other interpretations or explanations may exist to explain the results of this model?</a:t>
            </a:r>
          </a:p>
        </p:txBody>
      </p:sp>
    </p:spTree>
    <p:extLst>
      <p:ext uri="{BB962C8B-B14F-4D97-AF65-F5344CB8AC3E}">
        <p14:creationId xmlns:p14="http://schemas.microsoft.com/office/powerpoint/2010/main" val="24460568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47CEF-A1C0-1746-8D24-9A015D2A08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E4E692-0A68-FC44-A7EE-18D5D94007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</a:rPr>
              <a:t>NOAA’s National Centers for Environmental Information Database</a:t>
            </a:r>
          </a:p>
          <a:p>
            <a:pPr lvl="1"/>
            <a:r>
              <a:rPr lang="en-US" dirty="0">
                <a:solidFill>
                  <a:schemeClr val="bg2">
                    <a:lumMod val="20000"/>
                    <a:lumOff val="80000"/>
                  </a:schemeClr>
                </a:solidFill>
              </a:rPr>
              <a:t>TAVG: </a:t>
            </a:r>
            <a:r>
              <a:rPr lang="en-US" dirty="0"/>
              <a:t>Daily Average Temperature</a:t>
            </a:r>
          </a:p>
          <a:p>
            <a:pPr lvl="2"/>
            <a:r>
              <a:rPr lang="en-US" dirty="0">
                <a:solidFill>
                  <a:schemeClr val="bg2">
                    <a:lumMod val="20000"/>
                    <a:lumOff val="80000"/>
                  </a:schemeClr>
                </a:solidFill>
              </a:rPr>
              <a:t>TMIN: </a:t>
            </a:r>
            <a:r>
              <a:rPr lang="en-US" dirty="0"/>
              <a:t>Daily Minimum Temperature</a:t>
            </a:r>
          </a:p>
          <a:p>
            <a:pPr lvl="2"/>
            <a:r>
              <a:rPr lang="en-US" dirty="0">
                <a:solidFill>
                  <a:schemeClr val="bg2">
                    <a:lumMod val="20000"/>
                    <a:lumOff val="80000"/>
                  </a:schemeClr>
                </a:solidFill>
              </a:rPr>
              <a:t>TMAX: </a:t>
            </a:r>
            <a:r>
              <a:rPr lang="en-US" dirty="0"/>
              <a:t>Daily Maximum Temperature</a:t>
            </a:r>
          </a:p>
          <a:p>
            <a:pPr lvl="1"/>
            <a:r>
              <a:rPr lang="en-US" dirty="0">
                <a:solidFill>
                  <a:schemeClr val="bg2">
                    <a:lumMod val="20000"/>
                    <a:lumOff val="80000"/>
                  </a:schemeClr>
                </a:solidFill>
              </a:rPr>
              <a:t>PRCP: </a:t>
            </a:r>
            <a:r>
              <a:rPr lang="en-US" dirty="0"/>
              <a:t>Daily Total Precipitation</a:t>
            </a:r>
          </a:p>
          <a:p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</a:rPr>
              <a:t>COVID-19 Data Repository by the Center for Systems Science and Engineering (CSSE) at Johns Hopkins University</a:t>
            </a:r>
          </a:p>
          <a:p>
            <a:pPr lvl="1"/>
            <a:r>
              <a:rPr lang="en-US" dirty="0">
                <a:solidFill>
                  <a:schemeClr val="bg2">
                    <a:lumMod val="20000"/>
                    <a:lumOff val="80000"/>
                  </a:schemeClr>
                </a:solidFill>
              </a:rPr>
              <a:t>Daily confirmed cases</a:t>
            </a:r>
          </a:p>
          <a:p>
            <a:r>
              <a:rPr lang="en-US" dirty="0"/>
              <a:t>03/01/2020 – 09/12/2021</a:t>
            </a:r>
          </a:p>
        </p:txBody>
      </p:sp>
    </p:spTree>
    <p:extLst>
      <p:ext uri="{BB962C8B-B14F-4D97-AF65-F5344CB8AC3E}">
        <p14:creationId xmlns:p14="http://schemas.microsoft.com/office/powerpoint/2010/main" val="39402538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1D6A08-AF29-1E43-BAD1-ACCDF61AC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2">
                    <a:lumMod val="20000"/>
                    <a:lumOff val="80000"/>
                  </a:schemeClr>
                </a:solidFill>
              </a:rPr>
              <a:t>Case Reporting Schedules: Maine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C74B364C-8227-D840-86B3-2A0EABF195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60930" y="1557338"/>
            <a:ext cx="9270139" cy="4648200"/>
          </a:xfrm>
        </p:spPr>
      </p:pic>
    </p:spTree>
    <p:extLst>
      <p:ext uri="{BB962C8B-B14F-4D97-AF65-F5344CB8AC3E}">
        <p14:creationId xmlns:p14="http://schemas.microsoft.com/office/powerpoint/2010/main" val="3143157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E29725-B9B1-E948-BC50-EC2899F28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2">
                    <a:lumMod val="20000"/>
                    <a:lumOff val="80000"/>
                  </a:schemeClr>
                </a:solidFill>
              </a:rPr>
              <a:t>Case Reporting Schedules: Connecticut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7B87671-17C1-0A42-A074-A5B3CCD0B8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44044" y="1499868"/>
            <a:ext cx="9703911" cy="4748532"/>
          </a:xfrm>
        </p:spPr>
      </p:pic>
    </p:spTree>
    <p:extLst>
      <p:ext uri="{BB962C8B-B14F-4D97-AF65-F5344CB8AC3E}">
        <p14:creationId xmlns:p14="http://schemas.microsoft.com/office/powerpoint/2010/main" val="24281039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50B9DD-7E8C-6E4D-BB27-34250EFD5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2">
                    <a:lumMod val="20000"/>
                    <a:lumOff val="80000"/>
                  </a:schemeClr>
                </a:solidFill>
              </a:rPr>
              <a:t>Case Reporting Schedules: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7E1257-72BC-2344-AA36-F2C7486D83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3200" u="sng" dirty="0">
                <a:solidFill>
                  <a:schemeClr val="bg2">
                    <a:lumMod val="20000"/>
                    <a:lumOff val="80000"/>
                  </a:schemeClr>
                </a:solidFill>
              </a:rPr>
              <a:t>Maine</a:t>
            </a:r>
            <a:r>
              <a:rPr lang="en-US" sz="32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: </a:t>
            </a:r>
            <a:r>
              <a:rPr lang="en-US" sz="32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Tuesday- Saturday </a:t>
            </a:r>
            <a:r>
              <a:rPr lang="en-US" sz="3200" dirty="0"/>
              <a:t>from </a:t>
            </a:r>
            <a:r>
              <a:rPr lang="en-US" sz="32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2020-07-01</a:t>
            </a:r>
            <a:r>
              <a:rPr lang="en-US" sz="3200" dirty="0"/>
              <a:t> onwards (and daily before this date)</a:t>
            </a:r>
          </a:p>
          <a:p>
            <a:r>
              <a:rPr lang="en-US" sz="3200" u="sng" dirty="0">
                <a:solidFill>
                  <a:schemeClr val="bg2">
                    <a:lumMod val="20000"/>
                    <a:lumOff val="80000"/>
                  </a:schemeClr>
                </a:solidFill>
              </a:rPr>
              <a:t>Massachusetts</a:t>
            </a:r>
            <a:r>
              <a:rPr lang="en-US" sz="32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: </a:t>
            </a:r>
            <a:r>
              <a:rPr lang="en-US" sz="32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Monday- Friday </a:t>
            </a:r>
            <a:r>
              <a:rPr lang="en-US" sz="3200" dirty="0"/>
              <a:t>from </a:t>
            </a:r>
            <a:r>
              <a:rPr lang="en-US" sz="32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2021-07-01</a:t>
            </a:r>
            <a:r>
              <a:rPr lang="en-US" sz="3200" dirty="0"/>
              <a:t> (and daily before this date)</a:t>
            </a:r>
          </a:p>
          <a:p>
            <a:r>
              <a:rPr lang="en-US" sz="3200" u="sng" dirty="0">
                <a:solidFill>
                  <a:schemeClr val="bg2">
                    <a:lumMod val="20000"/>
                    <a:lumOff val="80000"/>
                  </a:schemeClr>
                </a:solidFill>
              </a:rPr>
              <a:t>Vermont</a:t>
            </a:r>
            <a:r>
              <a:rPr lang="en-US" sz="32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: </a:t>
            </a:r>
            <a:r>
              <a:rPr lang="en-US" sz="3200" dirty="0"/>
              <a:t>Daily 7 days a week except for </a:t>
            </a:r>
            <a:r>
              <a:rPr lang="en-US" sz="32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2021-06-01 </a:t>
            </a:r>
            <a:r>
              <a:rPr lang="en-US" sz="3200" dirty="0"/>
              <a:t>until 2021-08-23 when it temporarily shifted to a </a:t>
            </a:r>
            <a:r>
              <a:rPr lang="en-US" sz="32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Monday- Friday </a:t>
            </a:r>
            <a:r>
              <a:rPr lang="en-US" sz="3200" dirty="0"/>
              <a:t>reporting schedule</a:t>
            </a:r>
          </a:p>
          <a:p>
            <a:r>
              <a:rPr lang="en-US" sz="3200" u="sng" dirty="0">
                <a:solidFill>
                  <a:schemeClr val="bg2">
                    <a:lumMod val="20000"/>
                    <a:lumOff val="80000"/>
                  </a:schemeClr>
                </a:solidFill>
              </a:rPr>
              <a:t>Connecticut</a:t>
            </a:r>
            <a:r>
              <a:rPr lang="en-US" sz="32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: </a:t>
            </a:r>
            <a:r>
              <a:rPr lang="en-US" sz="32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Monday- Friday </a:t>
            </a:r>
            <a:r>
              <a:rPr lang="en-US" sz="3200" dirty="0"/>
              <a:t>from </a:t>
            </a:r>
            <a:r>
              <a:rPr lang="en-US" sz="32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2020-07-01</a:t>
            </a:r>
            <a:r>
              <a:rPr lang="en-US" sz="3200" dirty="0"/>
              <a:t> onwards (and daily for only a very short period before this date)</a:t>
            </a:r>
          </a:p>
        </p:txBody>
      </p:sp>
    </p:spTree>
    <p:extLst>
      <p:ext uri="{BB962C8B-B14F-4D97-AF65-F5344CB8AC3E}">
        <p14:creationId xmlns:p14="http://schemas.microsoft.com/office/powerpoint/2010/main" val="5125589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FB004E-1CE9-F04F-BDB3-FA388EB7D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2">
                    <a:lumMod val="20000"/>
                    <a:lumOff val="80000"/>
                  </a:schemeClr>
                </a:solidFill>
              </a:rPr>
              <a:t>MA Missing values: Before and After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8FADB28-3516-9C4D-A246-450F8FBD2A4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13111" y="2300288"/>
            <a:ext cx="5920978" cy="2960489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5A99870-6975-B74F-8A0A-5093A9C930A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57912" y="2300288"/>
            <a:ext cx="6089828" cy="2960489"/>
          </a:xfrm>
        </p:spPr>
      </p:pic>
    </p:spTree>
    <p:extLst>
      <p:ext uri="{BB962C8B-B14F-4D97-AF65-F5344CB8AC3E}">
        <p14:creationId xmlns:p14="http://schemas.microsoft.com/office/powerpoint/2010/main" val="18996497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139</TotalTime>
  <Words>519</Words>
  <Application>Microsoft Macintosh PowerPoint</Application>
  <PresentationFormat>Widescreen</PresentationFormat>
  <Paragraphs>84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Arial</vt:lpstr>
      <vt:lpstr>Calibri</vt:lpstr>
      <vt:lpstr>Calibri Light</vt:lpstr>
      <vt:lpstr>Office Theme</vt:lpstr>
      <vt:lpstr>COVID-19 Infection Rates and Weather Variables in Massachusetts,  Connecticut, Vermont,  and Maine</vt:lpstr>
      <vt:lpstr>Epidemiological effects of weather variables</vt:lpstr>
      <vt:lpstr>Behavioral effects of weather variables</vt:lpstr>
      <vt:lpstr>Guiding questions:</vt:lpstr>
      <vt:lpstr>Data Sources</vt:lpstr>
      <vt:lpstr>Case Reporting Schedules: Maine</vt:lpstr>
      <vt:lpstr>Case Reporting Schedules: Connecticut</vt:lpstr>
      <vt:lpstr>Case Reporting Schedules:</vt:lpstr>
      <vt:lpstr>MA Missing values: Before and After</vt:lpstr>
      <vt:lpstr>CT Missing Values: Before and After</vt:lpstr>
      <vt:lpstr>Distribution of case counts per weekday</vt:lpstr>
      <vt:lpstr>Distribution of case counts per month</vt:lpstr>
      <vt:lpstr>Distribution of case counts per state</vt:lpstr>
      <vt:lpstr>Visualizing patterns over time</vt:lpstr>
      <vt:lpstr>PowerPoint Presentation</vt:lpstr>
      <vt:lpstr>PowerPoint Presentation</vt:lpstr>
      <vt:lpstr>PowerPoint Presentation</vt:lpstr>
      <vt:lpstr>PowerPoint Presentation</vt:lpstr>
      <vt:lpstr>Visualizing relationships between features</vt:lpstr>
      <vt:lpstr>Massachusetts</vt:lpstr>
      <vt:lpstr>Vermont</vt:lpstr>
      <vt:lpstr>Maine</vt:lpstr>
      <vt:lpstr>Connecticut</vt:lpstr>
      <vt:lpstr>Feature correlation</vt:lpstr>
      <vt:lpstr>Feature Engineering</vt:lpstr>
      <vt:lpstr>Lagged weather variables: TAVG</vt:lpstr>
      <vt:lpstr>Lagged weather variables: PRCP</vt:lpstr>
      <vt:lpstr>One-hot-encoding categorical variables</vt:lpstr>
      <vt:lpstr>Weights and results</vt:lpstr>
      <vt:lpstr>Feature Importance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COVID-19 Infection Rates and Weather Variables in Massachusetts,  Connecticut, Vermont,  and Maine</dc:title>
  <dc:creator>Microsoft Office User</dc:creator>
  <cp:lastModifiedBy>Microsoft Office User</cp:lastModifiedBy>
  <cp:revision>1</cp:revision>
  <dcterms:created xsi:type="dcterms:W3CDTF">2021-12-16T01:37:39Z</dcterms:created>
  <dcterms:modified xsi:type="dcterms:W3CDTF">2021-12-16T03:57:18Z</dcterms:modified>
</cp:coreProperties>
</file>